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84" r:id="rId3"/>
    <p:sldId id="334" r:id="rId4"/>
    <p:sldId id="335" r:id="rId5"/>
    <p:sldId id="336" r:id="rId6"/>
    <p:sldId id="359" r:id="rId7"/>
    <p:sldId id="337" r:id="rId8"/>
    <p:sldId id="338" r:id="rId9"/>
    <p:sldId id="339" r:id="rId10"/>
    <p:sldId id="344" r:id="rId11"/>
    <p:sldId id="348" r:id="rId12"/>
    <p:sldId id="340" r:id="rId13"/>
    <p:sldId id="341" r:id="rId14"/>
    <p:sldId id="342" r:id="rId15"/>
    <p:sldId id="345" r:id="rId16"/>
    <p:sldId id="347" r:id="rId17"/>
    <p:sldId id="353" r:id="rId18"/>
    <p:sldId id="354" r:id="rId19"/>
    <p:sldId id="355" r:id="rId20"/>
    <p:sldId id="349" r:id="rId21"/>
    <p:sldId id="352" r:id="rId22"/>
    <p:sldId id="350" r:id="rId23"/>
    <p:sldId id="351" r:id="rId24"/>
    <p:sldId id="357" r:id="rId25"/>
    <p:sldId id="358" r:id="rId26"/>
  </p:sldIdLst>
  <p:sldSz cx="9144000" cy="6858000" type="screen4x3"/>
  <p:notesSz cx="7010400" cy="92360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67030" autoAdjust="0"/>
  </p:normalViewPr>
  <p:slideViewPr>
    <p:cSldViewPr>
      <p:cViewPr varScale="1">
        <p:scale>
          <a:sx n="78" d="100"/>
          <a:sy n="78" d="100"/>
        </p:scale>
        <p:origin x="25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0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80598B36-5884-4326-944B-219409B82BF8}" type="datetimeFigureOut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F1D628C-3CAD-45C6-8C9F-C911D9E3789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8571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79228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692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428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099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09651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34181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33075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4019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8366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78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738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11297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1135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altLang="ko-KR" sz="12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80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64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1590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772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520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027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79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D628C-3CAD-45C6-8C9F-C911D9E37896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6621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19A5-45A6-420A-A5D0-FF614151F249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B5490-804E-476A-84C3-D91EFCB0FCB9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B7E3-6E34-4A07-BE5F-36B4C45AC7C8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AD816-28BA-4979-9371-660256C25403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FB742-019C-4671-9DFE-93D2FF1AA85B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8E436-8F91-423E-BE9A-507CFB5FFD09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DD8-48E2-43F0-8B46-AFA302E12B73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25C8-A9B9-4A94-A5AA-E5E031554B0D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D145-9249-458D-8963-0A556FB24E4D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B89D7-5B26-48D1-A18D-77B8FE83560F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AABA1-895C-4021-8B48-41757B02B193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A3638-A767-457B-B2D4-9FF8D36006EC}" type="datetime1">
              <a:rPr lang="ko-KR" altLang="en-US" smtClean="0"/>
              <a:pPr/>
              <a:t>2015-11-10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F844-71FE-4A47-9E74-B9D1F6BA449C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+mj-ea"/>
          <a:cs typeface="Verdana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kc.edu/is/security/p2p_explanation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kc.edu/is/security/p2p_explanation.a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puter.howstuffworks.com/kazaa3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A Survey of Peer-to-Peer Content Distribution Technologies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ko-KR" sz="2000" dirty="0" err="1" smtClean="0"/>
              <a:t>Stephanos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Androutsellis-Theotokis</a:t>
            </a:r>
            <a:r>
              <a:rPr lang="en-US" altLang="ko-KR" sz="2000" dirty="0" smtClean="0"/>
              <a:t> and </a:t>
            </a:r>
            <a:r>
              <a:rPr lang="en-US" altLang="ko-KR" sz="2000" dirty="0" err="1" smtClean="0"/>
              <a:t>Diomidis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Spinellis</a:t>
            </a:r>
            <a:endParaRPr lang="en-US" altLang="ko-KR" sz="2000" dirty="0" smtClean="0"/>
          </a:p>
          <a:p>
            <a:r>
              <a:rPr lang="en-US" altLang="ko-KR" sz="2000" dirty="0" smtClean="0"/>
              <a:t>ACM Computing Surveys, December 2004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Presented by </a:t>
            </a:r>
          </a:p>
          <a:p>
            <a:r>
              <a:rPr lang="en-US" altLang="ko-KR" sz="2000" dirty="0" smtClean="0"/>
              <a:t>Sangyoun Paik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4603" y="32283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Classification of P2P Content Distribution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10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06756"/>
              </p:ext>
            </p:extLst>
          </p:nvPr>
        </p:nvGraphicFramePr>
        <p:xfrm>
          <a:off x="1115616" y="2204864"/>
          <a:ext cx="6984775" cy="3984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1488165"/>
                <a:gridCol w="1488165"/>
                <a:gridCol w="1488165"/>
              </a:tblGrid>
              <a:tr h="59150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Centralization</a:t>
                      </a:r>
                      <a:endParaRPr lang="ko-KR" altLang="en-US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915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Hybrid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Partial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None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1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Unstructured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Napster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err="1" smtClean="0"/>
                        <a:t>Kazza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Gnutella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10209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Loosely Structured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Freenet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10209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Structured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Chord,</a:t>
                      </a:r>
                      <a:r>
                        <a:rPr lang="en-US" altLang="ko-KR" sz="2400" baseline="0" dirty="0" smtClean="0"/>
                        <a:t> CAN, </a:t>
                      </a:r>
                    </a:p>
                    <a:p>
                      <a:pPr algn="ctr" latinLnBrk="1"/>
                      <a:r>
                        <a:rPr lang="en-US" altLang="ko-KR" sz="2400" baseline="0" dirty="0" smtClean="0"/>
                        <a:t>Tapestry</a:t>
                      </a:r>
                      <a:endParaRPr lang="ko-KR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1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4603" y="322833"/>
            <a:ext cx="8686800" cy="1143000"/>
          </a:xfrm>
        </p:spPr>
        <p:txBody>
          <a:bodyPr>
            <a:normAutofit/>
          </a:bodyPr>
          <a:lstStyle/>
          <a:p>
            <a:r>
              <a:rPr lang="en-US" altLang="ko-KR" sz="3600" dirty="0"/>
              <a:t>Unstructured Architectures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11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24573"/>
              </p:ext>
            </p:extLst>
          </p:nvPr>
        </p:nvGraphicFramePr>
        <p:xfrm>
          <a:off x="1115616" y="2204864"/>
          <a:ext cx="6984775" cy="3984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1488165"/>
                <a:gridCol w="1488165"/>
                <a:gridCol w="1488165"/>
              </a:tblGrid>
              <a:tr h="59150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Centralization</a:t>
                      </a:r>
                      <a:endParaRPr lang="ko-KR" altLang="en-US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915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Hybrid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Partial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None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1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Unstructured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Napster</a:t>
                      </a:r>
                      <a:endParaRPr lang="ko-KR" alt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err="1" smtClean="0"/>
                        <a:t>Kazza</a:t>
                      </a:r>
                      <a:endParaRPr lang="ko-KR" alt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Gnutella</a:t>
                      </a:r>
                      <a:endParaRPr lang="ko-KR" alt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10209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Loosely Structured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Freenet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10209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Structured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Chord,</a:t>
                      </a:r>
                      <a:r>
                        <a:rPr lang="en-US" altLang="ko-KR" sz="2400" baseline="0" dirty="0" smtClean="0"/>
                        <a:t> CAN,</a:t>
                      </a:r>
                    </a:p>
                    <a:p>
                      <a:pPr algn="ctr" latinLnBrk="1"/>
                      <a:r>
                        <a:rPr lang="en-US" altLang="ko-KR" sz="2400" baseline="0" dirty="0" smtClean="0"/>
                        <a:t>Tapestry</a:t>
                      </a:r>
                      <a:endParaRPr lang="ko-KR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96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Unstructured Architectures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12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1" y="1605190"/>
            <a:ext cx="5698976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/>
              <a:t>Hybrid Decentralized</a:t>
            </a:r>
          </a:p>
          <a:p>
            <a:pPr lvl="1"/>
            <a:r>
              <a:rPr lang="en-US" altLang="ko-KR" sz="2400" dirty="0" smtClean="0"/>
              <a:t>e.g. Napster</a:t>
            </a:r>
          </a:p>
          <a:p>
            <a:pPr lvl="1"/>
            <a:r>
              <a:rPr lang="en-US" altLang="ko-KR" sz="2400" dirty="0" smtClean="0"/>
              <a:t>Clients </a:t>
            </a:r>
            <a:r>
              <a:rPr lang="en-US" altLang="ko-KR" sz="2400" dirty="0"/>
              <a:t>stores content</a:t>
            </a:r>
          </a:p>
          <a:p>
            <a:pPr lvl="1"/>
            <a:r>
              <a:rPr lang="en-US" altLang="ko-KR" sz="2400" dirty="0"/>
              <a:t>Clients connect to central server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000" dirty="0"/>
              <a:t>Table of user connection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000" dirty="0"/>
              <a:t>Table listing files each user holds</a:t>
            </a:r>
          </a:p>
          <a:p>
            <a:pPr lvl="1"/>
            <a:r>
              <a:rPr lang="en-US" altLang="ko-KR" sz="2400" dirty="0" smtClean="0"/>
              <a:t>Advantage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000" dirty="0"/>
              <a:t>Simple implementation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000" dirty="0"/>
              <a:t>Locate files </a:t>
            </a:r>
            <a:r>
              <a:rPr lang="en-US" altLang="ko-KR" sz="2000" dirty="0" smtClean="0"/>
              <a:t>quickly</a:t>
            </a:r>
            <a:endParaRPr lang="en-US" altLang="ko-KR" sz="2000" dirty="0"/>
          </a:p>
          <a:p>
            <a:pPr lvl="1"/>
            <a:r>
              <a:rPr lang="en-US" altLang="ko-KR" sz="2400" dirty="0" smtClean="0"/>
              <a:t>Disadvantage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100" dirty="0" smtClean="0"/>
              <a:t>Vulnerable </a:t>
            </a:r>
            <a:r>
              <a:rPr lang="en-US" altLang="ko-KR" sz="2100" dirty="0"/>
              <a:t>to </a:t>
            </a:r>
            <a:r>
              <a:rPr lang="en-US" altLang="ko-KR" sz="2100" dirty="0" smtClean="0"/>
              <a:t>censorship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100" dirty="0" err="1" smtClean="0"/>
              <a:t>Unscalable</a:t>
            </a:r>
            <a:r>
              <a:rPr lang="en-US" altLang="ko-KR" sz="2100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2008" y="6504766"/>
            <a:ext cx="574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www.umkc.edu/is/security/p2p_explanation.asp</a:t>
            </a:r>
            <a:endParaRPr lang="en-US" altLang="ko-KR" dirty="0"/>
          </a:p>
        </p:txBody>
      </p:sp>
      <p:pic>
        <p:nvPicPr>
          <p:cNvPr id="1026" name="Picture 2" descr="http://www.umkc.edu/is/security/images/P2P_Explanation/napsterProtocol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7"/>
          <a:stretch/>
        </p:blipFill>
        <p:spPr bwMode="auto">
          <a:xfrm>
            <a:off x="5268354" y="2256477"/>
            <a:ext cx="3810000" cy="2644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구부러진 연결선 9"/>
          <p:cNvCxnSpPr/>
          <p:nvPr/>
        </p:nvCxnSpPr>
        <p:spPr>
          <a:xfrm>
            <a:off x="6809896" y="3578679"/>
            <a:ext cx="1440160" cy="7354"/>
          </a:xfrm>
          <a:prstGeom prst="curvedConnector3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33044" y="4157538"/>
            <a:ext cx="183402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</a:rPr>
              <a:t>4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. Download through direct connection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7578922" y="3949743"/>
            <a:ext cx="703863" cy="244195"/>
          </a:xfrm>
          <a:prstGeom prst="roundRect">
            <a:avLst/>
          </a:prstGeom>
          <a:solidFill>
            <a:schemeClr val="bg1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23529" y="3952630"/>
            <a:ext cx="81464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dirty="0" smtClean="0"/>
              <a:t>debaser.mp3</a:t>
            </a:r>
            <a:endParaRPr lang="ko-KR" altLang="en-US" sz="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943482" y="3002992"/>
            <a:ext cx="117298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</a:rPr>
              <a:t>1. Send request to server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2416" y="3552969"/>
            <a:ext cx="110097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</a:rPr>
              <a:t>3. Return lists of matches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55194" y="3723810"/>
            <a:ext cx="137618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</a:rPr>
              <a:t>2. Server searches for matches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02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Unstructured Architectures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13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68445" y="1556792"/>
            <a:ext cx="505090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Purely Decentralized</a:t>
            </a:r>
          </a:p>
          <a:p>
            <a:pPr lvl="1"/>
            <a:r>
              <a:rPr lang="en-US" altLang="ko-KR" sz="2400" dirty="0" smtClean="0"/>
              <a:t>e.g. Gnutella</a:t>
            </a:r>
          </a:p>
          <a:p>
            <a:pPr lvl="1"/>
            <a:r>
              <a:rPr lang="en-US" altLang="ko-KR" sz="2400" dirty="0" smtClean="0"/>
              <a:t>Users connect to each other</a:t>
            </a:r>
          </a:p>
          <a:p>
            <a:pPr lvl="1"/>
            <a:r>
              <a:rPr lang="en-US" altLang="ko-KR" sz="2400" dirty="0" smtClean="0"/>
              <a:t>No central Coordination</a:t>
            </a:r>
          </a:p>
          <a:p>
            <a:pPr lvl="1"/>
            <a:r>
              <a:rPr lang="en-US" altLang="ko-KR" sz="2400" dirty="0"/>
              <a:t>Application level protocol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en-US" altLang="ko-KR" sz="2000" dirty="0"/>
              <a:t>Ping, Pong, Query, </a:t>
            </a:r>
            <a:r>
              <a:rPr lang="en-US" altLang="ko-KR" sz="2000" dirty="0" err="1" smtClean="0"/>
              <a:t>QueryHits</a:t>
            </a:r>
            <a:endParaRPr lang="en-US" altLang="ko-KR" sz="2000" dirty="0" smtClean="0"/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en-US" altLang="ko-KR" sz="2000" dirty="0" smtClean="0"/>
              <a:t>Time-to-live (TTL) in message header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en-US" altLang="ko-KR" sz="2000" dirty="0" smtClean="0"/>
              <a:t>Scalability issue </a:t>
            </a:r>
          </a:p>
          <a:p>
            <a:pPr marL="1657350" lvl="3" indent="-342900"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With TTL, messages can not reach</a:t>
            </a:r>
          </a:p>
          <a:p>
            <a:pPr marL="1657350" lvl="3" indent="-342900">
              <a:buFont typeface="Wingdings" panose="05000000000000000000" pitchFamily="2" charset="2"/>
              <a:buChar char="Ø"/>
            </a:pPr>
            <a:r>
              <a:rPr lang="en-US" altLang="ko-KR" sz="1600" dirty="0" smtClean="0"/>
              <a:t>Without TTL, network swamped </a:t>
            </a:r>
            <a:endParaRPr lang="en-US" altLang="ko-KR" sz="1600" dirty="0"/>
          </a:p>
          <a:p>
            <a:pPr marL="457200" lvl="1" indent="0">
              <a:buNone/>
            </a:pPr>
            <a:endParaRPr lang="en-US" altLang="ko-KR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574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www.umkc.edu/is/security/p2p_explanation.asp</a:t>
            </a:r>
            <a:endParaRPr lang="ko-KR" altLang="en-US" dirty="0"/>
          </a:p>
        </p:txBody>
      </p:sp>
      <p:pic>
        <p:nvPicPr>
          <p:cNvPr id="2050" name="Picture 2" descr="http://www.umkc.edu/is/security/images/P2P_Explanation/gnutellaProtoco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349" y="2345971"/>
            <a:ext cx="3384376" cy="2538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 rot="16721801">
            <a:off x="4644838" y="3228641"/>
            <a:ext cx="132590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</a:rPr>
              <a:t>1. Query message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58305">
            <a:off x="6491719" y="3153063"/>
            <a:ext cx="1496618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 smtClean="0">
                <a:solidFill>
                  <a:srgbClr val="FF0000"/>
                </a:solidFill>
              </a:rPr>
              <a:t>2. </a:t>
            </a:r>
            <a:r>
              <a:rPr lang="en-US" altLang="ko-KR" sz="1000" b="1" dirty="0" err="1" smtClean="0">
                <a:solidFill>
                  <a:srgbClr val="FF0000"/>
                </a:solidFill>
              </a:rPr>
              <a:t>QueryHit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 message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3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Unstructured Architectures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14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5058438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Partially Centralized</a:t>
            </a:r>
          </a:p>
          <a:p>
            <a:pPr lvl="1"/>
            <a:r>
              <a:rPr lang="en-US" altLang="ko-KR" sz="2000" dirty="0" smtClean="0"/>
              <a:t>e.g. </a:t>
            </a:r>
            <a:r>
              <a:rPr lang="en-US" altLang="ko-KR" sz="2000" dirty="0" err="1" smtClean="0"/>
              <a:t>Kazza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Dynamically assign </a:t>
            </a:r>
            <a:r>
              <a:rPr lang="en-US" altLang="ko-KR" sz="2000" dirty="0" err="1" smtClean="0"/>
              <a:t>Supernodes</a:t>
            </a:r>
            <a:endParaRPr lang="en-US" altLang="ko-KR" sz="2000" dirty="0" smtClean="0"/>
          </a:p>
          <a:p>
            <a:pPr lvl="1"/>
            <a:r>
              <a:rPr lang="en-US" altLang="ko-KR" sz="2000" dirty="0" err="1" smtClean="0"/>
              <a:t>Supernodes</a:t>
            </a:r>
            <a:r>
              <a:rPr lang="en-US" altLang="ko-KR" sz="2000" dirty="0" smtClean="0"/>
              <a:t> index the files shared by peers connected to them</a:t>
            </a:r>
          </a:p>
          <a:p>
            <a:pPr lvl="1"/>
            <a:r>
              <a:rPr lang="en-US" altLang="ko-KR" sz="2000" dirty="0" smtClean="0"/>
              <a:t>Advantage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Discovery time is reduced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1800" dirty="0" smtClean="0"/>
              <a:t> Nodes are lightly loaded</a:t>
            </a:r>
          </a:p>
          <a:p>
            <a:pPr lvl="1"/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 smtClean="0"/>
          </a:p>
        </p:txBody>
      </p:sp>
      <p:pic>
        <p:nvPicPr>
          <p:cNvPr id="3074" name="Picture 2" descr="How Kazaa Work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3946" y="2419224"/>
            <a:ext cx="3112854" cy="259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5169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hlinkClick r:id="rId4"/>
              </a:rPr>
              <a:t>http://</a:t>
            </a:r>
            <a:r>
              <a:rPr lang="en-US" altLang="ko-KR" dirty="0" smtClean="0">
                <a:hlinkClick r:id="rId4"/>
              </a:rPr>
              <a:t>computer.howstuffworks.com/kazaa3.htm</a:t>
            </a:r>
            <a:endParaRPr lang="ko-KR" altLang="en-US" dirty="0"/>
          </a:p>
        </p:txBody>
      </p:sp>
      <p:sp>
        <p:nvSpPr>
          <p:cNvPr id="3" name="타원 2"/>
          <p:cNvSpPr/>
          <p:nvPr/>
        </p:nvSpPr>
        <p:spPr>
          <a:xfrm rot="2323262">
            <a:off x="5152413" y="3207418"/>
            <a:ext cx="3532524" cy="113949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5689906" y="4994738"/>
            <a:ext cx="2880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solidFill>
                  <a:srgbClr val="0070C0"/>
                </a:solidFill>
              </a:rPr>
              <a:t>Supernode</a:t>
            </a:r>
            <a:r>
              <a:rPr lang="en-US" altLang="ko-KR" sz="1400" dirty="0" smtClean="0">
                <a:solidFill>
                  <a:srgbClr val="0070C0"/>
                </a:solidFill>
              </a:rPr>
              <a:t> servicing a subpart of network by Indexing/Caching </a:t>
            </a:r>
            <a:endParaRPr lang="ko-KR" alt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0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64603" y="32283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Classification of P2P Content Distribution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15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55337"/>
              </p:ext>
            </p:extLst>
          </p:nvPr>
        </p:nvGraphicFramePr>
        <p:xfrm>
          <a:off x="1115616" y="2204864"/>
          <a:ext cx="6984775" cy="39841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/>
                <a:gridCol w="1488165"/>
                <a:gridCol w="1488165"/>
                <a:gridCol w="1488165"/>
              </a:tblGrid>
              <a:tr h="591505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Centralization</a:t>
                      </a:r>
                      <a:endParaRPr lang="ko-KR" altLang="en-US" sz="24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59150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Hybrid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Partial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None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915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Unstructured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Napster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err="1" smtClean="0"/>
                        <a:t>Kazza</a:t>
                      </a:r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Gnutella</a:t>
                      </a:r>
                      <a:endParaRPr lang="ko-KR" altLang="en-US" sz="2400" dirty="0"/>
                    </a:p>
                  </a:txBody>
                  <a:tcPr anchor="ctr"/>
                </a:tc>
              </a:tr>
              <a:tr h="10209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Loosely Structured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Freenet</a:t>
                      </a:r>
                      <a:endParaRPr lang="ko-KR" alt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10209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Structured</a:t>
                      </a:r>
                      <a:endParaRPr lang="ko-KR" altLang="en-US" sz="24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 smtClean="0"/>
                        <a:t>Chord,</a:t>
                      </a:r>
                      <a:r>
                        <a:rPr lang="en-US" altLang="ko-KR" sz="2400" baseline="0" dirty="0" smtClean="0"/>
                        <a:t> CAN, </a:t>
                      </a:r>
                    </a:p>
                    <a:p>
                      <a:pPr algn="ctr" latinLnBrk="1"/>
                      <a:r>
                        <a:rPr lang="en-US" altLang="ko-KR" sz="2400" baseline="0" dirty="0" smtClean="0"/>
                        <a:t>Tapestry</a:t>
                      </a:r>
                      <a:endParaRPr lang="ko-KR" alt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2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Freenet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16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0" y="1605190"/>
            <a:ext cx="8384161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Loosely </a:t>
            </a:r>
            <a:r>
              <a:rPr lang="en-US" altLang="ko-KR" sz="2400" dirty="0" smtClean="0"/>
              <a:t>Structured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knows which node is most likely to store certain content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Uses </a:t>
            </a:r>
            <a:r>
              <a:rPr lang="en-US" altLang="ko-KR" sz="2400" b="1" u="sng" dirty="0" smtClean="0"/>
              <a:t>Chain </a:t>
            </a:r>
            <a:r>
              <a:rPr lang="en-US" altLang="ko-KR" sz="2400" b="1" u="sng" dirty="0"/>
              <a:t>Mode Propagation</a:t>
            </a:r>
            <a:endParaRPr lang="en-US" altLang="ko-KR" sz="2000" b="1" u="sng" dirty="0"/>
          </a:p>
          <a:p>
            <a:pPr lvl="1"/>
            <a:r>
              <a:rPr lang="en-US" altLang="ko-KR" sz="1600" dirty="0" smtClean="0"/>
              <a:t>local </a:t>
            </a:r>
            <a:r>
              <a:rPr lang="en-US" altLang="ko-KR" sz="1600" dirty="0"/>
              <a:t>decision </a:t>
            </a:r>
            <a:endParaRPr lang="en-US" altLang="ko-KR" sz="1600" dirty="0" smtClean="0"/>
          </a:p>
          <a:p>
            <a:pPr lvl="1"/>
            <a:r>
              <a:rPr lang="en-US" altLang="ko-KR" sz="1600" dirty="0" smtClean="0"/>
              <a:t>avoid </a:t>
            </a:r>
            <a:r>
              <a:rPr lang="en-US" altLang="ko-KR" sz="1600" dirty="0"/>
              <a:t>blindly broadcasting </a:t>
            </a:r>
            <a:r>
              <a:rPr lang="en-US" altLang="ko-KR" sz="1600" dirty="0" smtClean="0"/>
              <a:t>request message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File are identified by unique </a:t>
            </a:r>
            <a:r>
              <a:rPr lang="en-US" altLang="ko-KR" sz="2400" dirty="0"/>
              <a:t>binary </a:t>
            </a:r>
            <a:r>
              <a:rPr lang="en-US" altLang="ko-KR" sz="2400" dirty="0" smtClean="0"/>
              <a:t>keys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Node maintains </a:t>
            </a:r>
            <a:r>
              <a:rPr lang="en-US" altLang="ko-KR" sz="2400" b="1" u="sng" dirty="0" smtClean="0"/>
              <a:t>local </a:t>
            </a:r>
            <a:r>
              <a:rPr lang="en-US" altLang="ko-KR" sz="2400" b="1" u="sng" dirty="0"/>
              <a:t>data </a:t>
            </a:r>
            <a:r>
              <a:rPr lang="en-US" altLang="ko-KR" sz="2400" b="1" u="sng" dirty="0" smtClean="0"/>
              <a:t>store</a:t>
            </a:r>
            <a:r>
              <a:rPr lang="en-US" altLang="ko-KR" sz="2400" dirty="0" smtClean="0"/>
              <a:t> and </a:t>
            </a:r>
            <a:r>
              <a:rPr lang="en-US" altLang="ko-KR" sz="2400" b="1" u="sng" dirty="0"/>
              <a:t>d</a:t>
            </a:r>
            <a:r>
              <a:rPr lang="en-US" altLang="ko-KR" sz="2400" b="1" u="sng" dirty="0" smtClean="0"/>
              <a:t>ynamic </a:t>
            </a:r>
            <a:r>
              <a:rPr lang="en-US" altLang="ko-KR" sz="2400" b="1" u="sng" dirty="0"/>
              <a:t>routing </a:t>
            </a:r>
            <a:r>
              <a:rPr lang="en-US" altLang="ko-KR" sz="2400" b="1" u="sng" dirty="0" smtClean="0"/>
              <a:t>table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Messages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Node ID, Timeout(hops-to-live), Source ID, Destination ID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Message Types</a:t>
            </a:r>
            <a:endParaRPr lang="en-US" altLang="ko-KR" sz="2000" dirty="0" smtClean="0"/>
          </a:p>
          <a:p>
            <a:pPr lvl="1"/>
            <a:r>
              <a:rPr lang="en-US" altLang="ko-KR" sz="1600" dirty="0" smtClean="0"/>
              <a:t>Data insert</a:t>
            </a:r>
          </a:p>
          <a:p>
            <a:pPr lvl="1"/>
            <a:r>
              <a:rPr lang="en-US" altLang="ko-KR" sz="1600" dirty="0" smtClean="0"/>
              <a:t>Data request</a:t>
            </a:r>
          </a:p>
          <a:p>
            <a:pPr lvl="1"/>
            <a:r>
              <a:rPr lang="en-US" altLang="ko-KR" sz="1600" dirty="0" smtClean="0"/>
              <a:t>Data reply</a:t>
            </a:r>
          </a:p>
          <a:p>
            <a:pPr lvl="1"/>
            <a:r>
              <a:rPr lang="en-US" altLang="ko-KR" sz="1600" dirty="0" smtClean="0"/>
              <a:t>Data </a:t>
            </a:r>
            <a:r>
              <a:rPr lang="en-US" altLang="ko-KR" sz="1600" dirty="0" smtClean="0"/>
              <a:t>failed</a:t>
            </a: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60253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Freenet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17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0" y="1605190"/>
            <a:ext cx="8384161" cy="4992162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3400" dirty="0" smtClean="0"/>
              <a:t>Data Insert</a:t>
            </a:r>
          </a:p>
          <a:p>
            <a:pPr lvl="1"/>
            <a:r>
              <a:rPr lang="en-US" altLang="ko-KR" sz="2900" dirty="0" smtClean="0"/>
              <a:t>Node calculates a binary key for the file</a:t>
            </a:r>
          </a:p>
          <a:p>
            <a:pPr lvl="1"/>
            <a:r>
              <a:rPr lang="en-US" altLang="ko-KR" sz="2900" dirty="0" smtClean="0"/>
              <a:t>Node sends a data insert message to itself</a:t>
            </a:r>
          </a:p>
          <a:p>
            <a:pPr lvl="1"/>
            <a:r>
              <a:rPr lang="en-US" altLang="ko-KR" sz="2900" dirty="0"/>
              <a:t>If the key is not found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900" dirty="0"/>
              <a:t>Node looks up the </a:t>
            </a:r>
            <a:r>
              <a:rPr lang="en-US" altLang="ko-KR" sz="2900" b="1" u="sng" dirty="0"/>
              <a:t>closest key</a:t>
            </a:r>
            <a:r>
              <a:rPr lang="en-US" altLang="ko-KR" sz="2900" dirty="0"/>
              <a:t> in its routing table, and forwards </a:t>
            </a:r>
            <a:endParaRPr lang="en-US" altLang="ko-KR" sz="2900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900" dirty="0" smtClean="0"/>
              <a:t>Files are placed at nodes possessing files with </a:t>
            </a:r>
            <a:r>
              <a:rPr lang="en-US" altLang="ko-KR" sz="2900" b="1" u="sng" dirty="0" smtClean="0"/>
              <a:t>similar keys</a:t>
            </a:r>
            <a:endParaRPr lang="en-US" altLang="ko-KR" sz="2900" b="1" u="sng" dirty="0"/>
          </a:p>
          <a:p>
            <a:pPr lvl="1"/>
            <a:r>
              <a:rPr lang="en-US" altLang="ko-KR" sz="2900" dirty="0" smtClean="0"/>
              <a:t>If the key is found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900" dirty="0" smtClean="0"/>
              <a:t>Node returns the preexisting file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3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3400" dirty="0" smtClean="0"/>
              <a:t>Data Request</a:t>
            </a:r>
          </a:p>
          <a:p>
            <a:pPr lvl="1"/>
            <a:r>
              <a:rPr lang="en-US" altLang="ko-KR" sz="2900" dirty="0" smtClean="0"/>
              <a:t>If </a:t>
            </a:r>
            <a:r>
              <a:rPr lang="en-US" altLang="ko-KR" sz="2900" dirty="0" smtClean="0"/>
              <a:t>the node does not store the file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900" dirty="0" smtClean="0"/>
              <a:t>Forwards the request to its neighbor that </a:t>
            </a:r>
            <a:r>
              <a:rPr lang="en-US" altLang="ko-KR" sz="2900" dirty="0" smtClean="0"/>
              <a:t>is most </a:t>
            </a:r>
            <a:r>
              <a:rPr lang="en-US" altLang="ko-KR" sz="2900" dirty="0" smtClean="0"/>
              <a:t>likely to have the </a:t>
            </a:r>
            <a:r>
              <a:rPr lang="en-US" altLang="ko-KR" sz="2900" dirty="0" smtClean="0"/>
              <a:t>file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900" dirty="0" smtClean="0"/>
              <a:t>Forming a chain</a:t>
            </a:r>
            <a:endParaRPr lang="en-US" altLang="ko-KR" sz="2900" dirty="0" smtClean="0"/>
          </a:p>
          <a:p>
            <a:pPr lvl="1"/>
            <a:r>
              <a:rPr lang="en-US" altLang="ko-KR" sz="2900" dirty="0"/>
              <a:t>If the node does </a:t>
            </a:r>
            <a:r>
              <a:rPr lang="en-US" altLang="ko-KR" sz="2900" dirty="0" smtClean="0"/>
              <a:t>store </a:t>
            </a:r>
            <a:r>
              <a:rPr lang="en-US" altLang="ko-KR" sz="2900" dirty="0"/>
              <a:t>the </a:t>
            </a:r>
            <a:r>
              <a:rPr lang="en-US" altLang="ko-KR" sz="2900" dirty="0" smtClean="0"/>
              <a:t>file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ko-KR" sz="2900" dirty="0" smtClean="0"/>
              <a:t>Reply is passed back with the actual data</a:t>
            </a:r>
            <a:endParaRPr lang="en-US" altLang="ko-KR" sz="2900" dirty="0"/>
          </a:p>
        </p:txBody>
      </p:sp>
    </p:spTree>
    <p:extLst>
      <p:ext uri="{BB962C8B-B14F-4D97-AF65-F5344CB8AC3E}">
        <p14:creationId xmlns:p14="http://schemas.microsoft.com/office/powerpoint/2010/main" val="358584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Freenet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18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0" y="1605190"/>
            <a:ext cx="8384161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/>
              <a:t>Data </a:t>
            </a:r>
            <a:r>
              <a:rPr lang="en-US" altLang="ko-KR" sz="2400" dirty="0" smtClean="0"/>
              <a:t>Fail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A node receives a “data failed” messages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Selects the next best node and forwards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If all nodes failed, sends back “data failed” message to node that sent the request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20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9986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Freenet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19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0" y="1605190"/>
            <a:ext cx="8384161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/>
              <a:t>Indirect </a:t>
            </a:r>
            <a:r>
              <a:rPr lang="en-US" altLang="ko-KR" sz="2400" dirty="0" smtClean="0"/>
              <a:t>Files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A </a:t>
            </a:r>
            <a:r>
              <a:rPr lang="en-US" altLang="ko-KR" sz="2000" dirty="0"/>
              <a:t>special class of lightweight </a:t>
            </a:r>
            <a:r>
              <a:rPr lang="en-US" altLang="ko-KR" sz="2000" dirty="0" smtClean="0"/>
              <a:t>files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Named </a:t>
            </a:r>
            <a:r>
              <a:rPr lang="en-US" altLang="ko-KR" sz="2000" dirty="0"/>
              <a:t>according to search </a:t>
            </a:r>
            <a:r>
              <a:rPr lang="en-US" altLang="ko-KR" sz="2000" dirty="0" smtClean="0"/>
              <a:t>keywords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Contain </a:t>
            </a:r>
            <a:r>
              <a:rPr lang="en-US" altLang="ko-KR" sz="2000" dirty="0"/>
              <a:t>pointers to the real </a:t>
            </a:r>
            <a:r>
              <a:rPr lang="en-US" altLang="ko-KR" sz="2000" dirty="0" smtClean="0"/>
              <a:t>file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Multiple </a:t>
            </a:r>
            <a:r>
              <a:rPr lang="en-US" altLang="ko-KR" sz="2000" dirty="0"/>
              <a:t>files w/ the same key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Properties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Nodes </a:t>
            </a:r>
            <a:r>
              <a:rPr lang="en-US" altLang="ko-KR" sz="2000" dirty="0"/>
              <a:t>specialize in searching for similar </a:t>
            </a:r>
            <a:r>
              <a:rPr lang="en-US" altLang="ko-KR" sz="2000" dirty="0" smtClean="0"/>
              <a:t>keys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Nodes </a:t>
            </a:r>
            <a:r>
              <a:rPr lang="en-US" altLang="ko-KR" sz="2000" dirty="0"/>
              <a:t>store similar </a:t>
            </a:r>
            <a:r>
              <a:rPr lang="en-US" altLang="ko-KR" sz="2000" dirty="0" smtClean="0"/>
              <a:t>keys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Similarity </a:t>
            </a:r>
            <a:r>
              <a:rPr lang="en-US" altLang="ko-KR" sz="2000" dirty="0"/>
              <a:t>of keys does not reflect similarity of </a:t>
            </a:r>
            <a:r>
              <a:rPr lang="en-US" altLang="ko-KR" sz="2000" dirty="0" smtClean="0"/>
              <a:t>files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Routing </a:t>
            </a:r>
            <a:r>
              <a:rPr lang="en-US" altLang="ko-KR" sz="2000" dirty="0"/>
              <a:t>does not reflect the underlying network topology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20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sz="20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675031"/>
            <a:ext cx="2732906" cy="185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Defining Peer-to-Peer Computing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/>
              <a:t>Peer-to-peer systems are </a:t>
            </a:r>
            <a:r>
              <a:rPr lang="en-US" altLang="ko-KR" b="1" i="1" dirty="0"/>
              <a:t>distributed systems consisting of interconnected nodes able to self-organize into </a:t>
            </a:r>
            <a:r>
              <a:rPr lang="en-US" altLang="ko-KR" b="1" i="1" u="sng" dirty="0"/>
              <a:t>network topologies</a:t>
            </a:r>
            <a:r>
              <a:rPr lang="en-US" altLang="ko-KR" dirty="0"/>
              <a:t> with the purpose of sharing resources such as content, CPU cycles, storage and bandwidth, </a:t>
            </a:r>
            <a:r>
              <a:rPr lang="en-US" altLang="ko-KR" b="1" i="1" dirty="0"/>
              <a:t>capable of </a:t>
            </a:r>
            <a:r>
              <a:rPr lang="en-US" altLang="ko-KR" b="1" i="1" u="sng" dirty="0"/>
              <a:t>adapting to failures</a:t>
            </a:r>
            <a:r>
              <a:rPr lang="en-US" altLang="ko-KR" dirty="0"/>
              <a:t> and accommodating transient populations of nodes while maintaining acceptable connectivity and performance, </a:t>
            </a:r>
            <a:r>
              <a:rPr lang="en-US" altLang="ko-KR" b="1" i="1" dirty="0"/>
              <a:t>without requiring</a:t>
            </a:r>
            <a:r>
              <a:rPr lang="en-US" altLang="ko-KR" dirty="0">
                <a:solidFill>
                  <a:srgbClr val="00B0F0"/>
                </a:solidFill>
              </a:rPr>
              <a:t> </a:t>
            </a:r>
            <a:r>
              <a:rPr lang="en-US" altLang="ko-KR" dirty="0"/>
              <a:t>the intermediation or </a:t>
            </a:r>
            <a:r>
              <a:rPr lang="en-US" altLang="ko-KR" b="1" i="1" dirty="0"/>
              <a:t>support of a global </a:t>
            </a:r>
            <a:r>
              <a:rPr lang="en-US" altLang="ko-KR" b="1" i="1" u="sng" dirty="0"/>
              <a:t>centralized server</a:t>
            </a:r>
            <a:r>
              <a:rPr lang="en-US" altLang="ko-KR" dirty="0"/>
              <a:t> of authority.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2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Chord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20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1" y="1605190"/>
            <a:ext cx="5698976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Mapping of file ID onto node 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Node stores (key, data item)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Node is identified by keys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Key is assigned both to files and nodes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All node IDs are ordered in an </a:t>
            </a:r>
            <a:r>
              <a:rPr lang="en-US" altLang="ko-KR" sz="2800" b="1" u="sng" dirty="0" smtClean="0"/>
              <a:t>identifier </a:t>
            </a:r>
            <a:r>
              <a:rPr lang="en-US" altLang="ko-KR" sz="2800" b="1" u="sng" dirty="0" smtClean="0"/>
              <a:t>circle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Only routing information required is </a:t>
            </a:r>
            <a:r>
              <a:rPr lang="en-US" altLang="ko-KR" sz="2800" b="1" u="sng" dirty="0" smtClean="0"/>
              <a:t>each node’s successor node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067" y="2276872"/>
            <a:ext cx="26098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Chord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21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366936" y="1556792"/>
            <a:ext cx="470912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Additional Routing Information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finger table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Time required for lookups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O(N</a:t>
            </a:r>
            <a:r>
              <a:rPr lang="en-US" altLang="ko-KR" sz="2400" dirty="0" smtClean="0"/>
              <a:t>) -&gt; O(</a:t>
            </a:r>
            <a:r>
              <a:rPr lang="en-US" altLang="ko-KR" sz="2400" dirty="0" err="1" smtClean="0"/>
              <a:t>logN</a:t>
            </a:r>
            <a:r>
              <a:rPr lang="en-US" altLang="ko-KR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Node 0 searches for id 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Searches 5’s predecessor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Node is not 5’s predecessor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Scan finger table, search for the closest preceding finger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Node 3 is the first node that is between 0 and 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Node 3 is 5’s predecessor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Node 3’s successor is returned 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2063055"/>
            <a:ext cx="3698354" cy="351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5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Structured Architectures - CAN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22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1" y="1783357"/>
            <a:ext cx="8517833" cy="45259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/>
              <a:t>Hash Table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1800" dirty="0"/>
              <a:t>Maps file names to location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1800" dirty="0"/>
              <a:t>(</a:t>
            </a:r>
            <a:r>
              <a:rPr lang="en-US" altLang="ko-KR" sz="1800" dirty="0" err="1"/>
              <a:t>key,value</a:t>
            </a:r>
            <a:r>
              <a:rPr lang="en-US" altLang="ko-KR" sz="1800" dirty="0"/>
              <a:t>) pairs in the table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1800" dirty="0"/>
              <a:t>Support insertion, lookup, and deletion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Node </a:t>
            </a:r>
            <a:r>
              <a:rPr lang="en-US" altLang="ko-KR" sz="1800" b="1" u="sng" dirty="0" smtClean="0"/>
              <a:t>stores </a:t>
            </a:r>
            <a:r>
              <a:rPr lang="en-US" altLang="ko-KR" sz="1800" b="1" u="sng" dirty="0"/>
              <a:t>a zone</a:t>
            </a:r>
            <a:r>
              <a:rPr lang="en-US" altLang="ko-KR" sz="1800" dirty="0"/>
              <a:t> </a:t>
            </a:r>
            <a:r>
              <a:rPr lang="en-US" altLang="ko-KR" sz="2000" dirty="0"/>
              <a:t>of the hash table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Cartesian coordinate space store (key K, value V) pairs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Key K is mapped onto a point 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Routing works by following the straight line path through Cartesian space.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/>
              <a:t>A </a:t>
            </a:r>
            <a:r>
              <a:rPr lang="en-US" altLang="ko-KR" sz="2000" dirty="0" smtClean="0"/>
              <a:t>node </a:t>
            </a:r>
            <a:r>
              <a:rPr lang="en-US" altLang="ko-KR" sz="2000" dirty="0"/>
              <a:t>Joins,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1800" dirty="0"/>
              <a:t>Allocated its portion by splitting the allocated zone of an existing node in </a:t>
            </a:r>
            <a:r>
              <a:rPr lang="en-US" altLang="ko-KR" sz="1800" dirty="0" smtClean="0"/>
              <a:t>half</a:t>
            </a:r>
            <a:endParaRPr lang="en-US" altLang="ko-KR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000" dirty="0" smtClean="0"/>
              <a:t>A node leaves,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sz="1800" dirty="0" smtClean="0"/>
              <a:t>Hash table entry is handed over to one of its neighbors</a:t>
            </a:r>
            <a:endParaRPr lang="en-US" altLang="ko-KR" sz="20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124744"/>
            <a:ext cx="3262940" cy="229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5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Structured Architectures - Tapestry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23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1" y="1605190"/>
            <a:ext cx="5637514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Network is self-organizing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Routing and Location Information is distributed among the network nodes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b="1" u="sng" dirty="0" err="1" smtClean="0"/>
              <a:t>Plaxton</a:t>
            </a:r>
            <a:r>
              <a:rPr lang="en-US" altLang="ko-KR" sz="2400" b="1" u="sng" dirty="0" smtClean="0"/>
              <a:t> mesh</a:t>
            </a:r>
          </a:p>
          <a:p>
            <a:pPr lvl="1"/>
            <a:r>
              <a:rPr lang="en-US" altLang="ko-KR" sz="2000" dirty="0" smtClean="0"/>
              <a:t>Nodes take role of servers, routers and clients</a:t>
            </a:r>
            <a:endParaRPr lang="en-US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Each node maintains a </a:t>
            </a:r>
            <a:r>
              <a:rPr lang="en-US" altLang="ko-KR" sz="2400" b="1" u="sng" dirty="0" smtClean="0"/>
              <a:t>neighbor map</a:t>
            </a:r>
          </a:p>
          <a:p>
            <a:pPr lvl="1"/>
            <a:r>
              <a:rPr lang="en-US" altLang="ko-KR" sz="2000" dirty="0" smtClean="0"/>
              <a:t>Level + Entry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000" dirty="0" smtClean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2420888"/>
            <a:ext cx="325429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Structured Architectures - Tapestry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24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1" y="1605190"/>
            <a:ext cx="5637513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 smtClean="0"/>
              <a:t>Messages route digit-by-digit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800" dirty="0"/>
              <a:t>Example path taken by a </a:t>
            </a:r>
            <a:r>
              <a:rPr lang="en-US" altLang="ko-KR" sz="2800" dirty="0" smtClean="0"/>
              <a:t>message</a:t>
            </a:r>
          </a:p>
          <a:p>
            <a:pPr lvl="1"/>
            <a:r>
              <a:rPr lang="en-US" altLang="ko-KR" sz="2400" dirty="0" smtClean="0"/>
              <a:t>node ID 67493 -&gt; </a:t>
            </a:r>
            <a:r>
              <a:rPr lang="en-US" altLang="ko-KR" sz="2400" dirty="0"/>
              <a:t>node </a:t>
            </a:r>
            <a:r>
              <a:rPr lang="en-US" altLang="ko-KR" sz="2400" dirty="0" smtClean="0"/>
              <a:t>ID 34567</a:t>
            </a:r>
            <a:endParaRPr lang="en-US" altLang="ko-KR" sz="2400" dirty="0"/>
          </a:p>
          <a:p>
            <a:pPr lvl="1"/>
            <a:r>
              <a:rPr lang="en-US" altLang="ko-KR" sz="2400" dirty="0"/>
              <a:t>Digits are resolved right to </a:t>
            </a:r>
            <a:r>
              <a:rPr lang="en-US" altLang="ko-KR" sz="2400" dirty="0" smtClean="0"/>
              <a:t>left</a:t>
            </a:r>
          </a:p>
          <a:p>
            <a:pPr lvl="1"/>
            <a:r>
              <a:rPr lang="en-US" altLang="ko-KR" sz="2400" dirty="0" smtClean="0"/>
              <a:t>xxxx7-&gt;xxx67-&gt;xx567-&gt;x4567-&gt;34567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363" y="2060848"/>
            <a:ext cx="3355637" cy="313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5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5192" y="290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Structured Architectures - Tapestry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81192" y="6372448"/>
            <a:ext cx="2133600" cy="365125"/>
          </a:xfrm>
        </p:spPr>
        <p:txBody>
          <a:bodyPr/>
          <a:lstStyle/>
          <a:p>
            <a:fld id="{9343F844-71FE-4A47-9E74-B9D1F6BA449C}" type="slidenum">
              <a:rPr lang="ko-KR" altLang="en-US" smtClean="0"/>
              <a:pPr/>
              <a:t>25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230631" y="1605190"/>
            <a:ext cx="8384161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err="1" smtClean="0"/>
              <a:t>Plaxton</a:t>
            </a:r>
            <a:r>
              <a:rPr lang="en-US" altLang="ko-KR" sz="2400" dirty="0" smtClean="0"/>
              <a:t> mesh uses a </a:t>
            </a:r>
            <a:r>
              <a:rPr lang="en-US" altLang="ko-KR" sz="2400" b="1" u="sng" dirty="0" smtClean="0"/>
              <a:t>Root node</a:t>
            </a:r>
            <a:r>
              <a:rPr lang="en-US" altLang="ko-KR" sz="2400" dirty="0" smtClean="0"/>
              <a:t> for each object</a:t>
            </a:r>
          </a:p>
          <a:p>
            <a:pPr lvl="1"/>
            <a:r>
              <a:rPr lang="en-US" altLang="ko-KR" sz="2000" dirty="0" smtClean="0"/>
              <a:t>Provides a guaranteed node object can be located</a:t>
            </a:r>
          </a:p>
          <a:p>
            <a:pPr lvl="1"/>
            <a:r>
              <a:rPr lang="en-US" altLang="ko-KR" sz="2000" dirty="0" smtClean="0"/>
              <a:t>Stores data in the form of (object id o, </a:t>
            </a:r>
            <a:r>
              <a:rPr lang="en-US" altLang="ko-KR" sz="2000" dirty="0" err="1" smtClean="0"/>
              <a:t>storer</a:t>
            </a:r>
            <a:r>
              <a:rPr lang="en-US" altLang="ko-KR" sz="2000" dirty="0" smtClean="0"/>
              <a:t> id ns)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ko-K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/>
              <a:t>Advantage</a:t>
            </a:r>
          </a:p>
          <a:p>
            <a:pPr lvl="1"/>
            <a:r>
              <a:rPr lang="en-US" altLang="ko-KR" sz="2400" dirty="0"/>
              <a:t>Fault-handling</a:t>
            </a:r>
          </a:p>
          <a:p>
            <a:pPr lvl="1"/>
            <a:r>
              <a:rPr lang="en-US" altLang="ko-KR" sz="2400" dirty="0" smtClean="0"/>
              <a:t>Scalability (bottleneck at root node)</a:t>
            </a:r>
            <a:endParaRPr lang="en-US" altLang="ko-K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sz="2400" dirty="0" smtClean="0"/>
              <a:t>Disadvantage</a:t>
            </a:r>
          </a:p>
          <a:p>
            <a:pPr lvl="1"/>
            <a:r>
              <a:rPr lang="en-US" altLang="ko-KR" sz="2400" dirty="0" smtClean="0"/>
              <a:t>Need for global knowledge for root node</a:t>
            </a:r>
          </a:p>
          <a:p>
            <a:pPr lvl="1"/>
            <a:r>
              <a:rPr lang="en-US" altLang="ko-KR" sz="2400" dirty="0" smtClean="0"/>
              <a:t>Vulnerability of root node</a:t>
            </a:r>
          </a:p>
        </p:txBody>
      </p:sp>
    </p:spTree>
    <p:extLst>
      <p:ext uri="{BB962C8B-B14F-4D97-AF65-F5344CB8AC3E}">
        <p14:creationId xmlns:p14="http://schemas.microsoft.com/office/powerpoint/2010/main" val="4605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Classification of P2P </a:t>
            </a:r>
            <a:r>
              <a:rPr lang="en-US" altLang="ko-KR" sz="3600" dirty="0" smtClean="0"/>
              <a:t>Applications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Communication and Collaboration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Distributed Computation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Internet Service Support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Database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b="1" u="sng" dirty="0" smtClean="0"/>
              <a:t>Content Distribution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b="1" dirty="0" smtClean="0"/>
              <a:t>Systems/infrastructures for the sharing of data between users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b="1" dirty="0" smtClean="0"/>
              <a:t>Napster, Gnutella, </a:t>
            </a:r>
            <a:r>
              <a:rPr lang="en-US" altLang="ko-KR" b="1" dirty="0" err="1" smtClean="0"/>
              <a:t>Freenet</a:t>
            </a:r>
            <a:r>
              <a:rPr lang="en-US" altLang="ko-KR" b="1" dirty="0" smtClean="0"/>
              <a:t>, Chord </a:t>
            </a:r>
            <a:r>
              <a:rPr lang="en-US" altLang="ko-KR" b="1" dirty="0" err="1" smtClean="0"/>
              <a:t>etc</a:t>
            </a:r>
            <a:r>
              <a:rPr lang="en-US" altLang="ko-KR" b="1" dirty="0" smtClean="0"/>
              <a:t>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b="1" dirty="0"/>
              <a:t>the survey focuses </a:t>
            </a:r>
            <a:r>
              <a:rPr lang="en-US" altLang="ko-KR" b="1" dirty="0" smtClean="0"/>
              <a:t>on</a:t>
            </a:r>
            <a:endParaRPr lang="en-US" altLang="ko-KR" b="1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3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2482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P2P Content Distribution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4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948904" y="1939390"/>
            <a:ext cx="2503164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ko-KR" sz="2000" b="1" dirty="0"/>
              <a:t>Classification of P2P Systems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056732" y="1382442"/>
            <a:ext cx="3960000" cy="82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Font typeface="Wingdings" panose="05000000000000000000" pitchFamily="2" charset="2"/>
              <a:buNone/>
            </a:pPr>
            <a:endParaRPr lang="en-US" altLang="ko-KR" sz="2000" dirty="0"/>
          </a:p>
        </p:txBody>
      </p:sp>
      <p:sp>
        <p:nvSpPr>
          <p:cNvPr id="9" name="직사각형 8"/>
          <p:cNvSpPr/>
          <p:nvPr/>
        </p:nvSpPr>
        <p:spPr>
          <a:xfrm>
            <a:off x="4045248" y="2348880"/>
            <a:ext cx="3960000" cy="82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Font typeface="Wingdings" panose="05000000000000000000" pitchFamily="2" charset="2"/>
              <a:buNone/>
            </a:pPr>
            <a:endParaRPr lang="en-US" altLang="ko-KR" sz="2000" dirty="0"/>
          </a:p>
        </p:txBody>
      </p:sp>
      <p:sp>
        <p:nvSpPr>
          <p:cNvPr id="10" name="직사각형 9"/>
          <p:cNvSpPr/>
          <p:nvPr/>
        </p:nvSpPr>
        <p:spPr>
          <a:xfrm>
            <a:off x="4067944" y="3544591"/>
            <a:ext cx="3960000" cy="82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Font typeface="Wingdings" panose="05000000000000000000" pitchFamily="2" charset="2"/>
              <a:buNone/>
            </a:pPr>
            <a:endParaRPr lang="en-US" altLang="ko-KR" sz="2000" dirty="0"/>
          </a:p>
        </p:txBody>
      </p:sp>
      <p:sp>
        <p:nvSpPr>
          <p:cNvPr id="11" name="직사각형 10"/>
          <p:cNvSpPr/>
          <p:nvPr/>
        </p:nvSpPr>
        <p:spPr>
          <a:xfrm>
            <a:off x="948904" y="4548960"/>
            <a:ext cx="2503164" cy="914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ko-KR" sz="2000" b="1" dirty="0"/>
              <a:t>Classification of P2P Infrastructures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067944" y="4509120"/>
            <a:ext cx="3960000" cy="82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Font typeface="Wingdings" panose="05000000000000000000" pitchFamily="2" charset="2"/>
              <a:buNone/>
            </a:pPr>
            <a:endParaRPr lang="en-US" altLang="ko-KR" sz="2000" dirty="0"/>
          </a:p>
        </p:txBody>
      </p:sp>
      <p:sp>
        <p:nvSpPr>
          <p:cNvPr id="13" name="직사각형 12"/>
          <p:cNvSpPr/>
          <p:nvPr/>
        </p:nvSpPr>
        <p:spPr>
          <a:xfrm>
            <a:off x="4067944" y="5481320"/>
            <a:ext cx="3960000" cy="828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1">
              <a:buFont typeface="Wingdings" panose="05000000000000000000" pitchFamily="2" charset="2"/>
              <a:buNone/>
            </a:pPr>
            <a:endParaRPr lang="ko-KR" altLang="en-US" sz="2000" dirty="0"/>
          </a:p>
        </p:txBody>
      </p:sp>
      <p:cxnSp>
        <p:nvCxnSpPr>
          <p:cNvPr id="15" name="구부러진 연결선 14"/>
          <p:cNvCxnSpPr>
            <a:stCxn id="7" idx="3"/>
            <a:endCxn id="8" idx="1"/>
          </p:cNvCxnSpPr>
          <p:nvPr/>
        </p:nvCxnSpPr>
        <p:spPr>
          <a:xfrm flipV="1">
            <a:off x="3452068" y="1796442"/>
            <a:ext cx="604664" cy="60014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구부러진 연결선 16"/>
          <p:cNvCxnSpPr>
            <a:stCxn id="7" idx="3"/>
            <a:endCxn id="9" idx="1"/>
          </p:cNvCxnSpPr>
          <p:nvPr/>
        </p:nvCxnSpPr>
        <p:spPr>
          <a:xfrm>
            <a:off x="3452068" y="2396590"/>
            <a:ext cx="593180" cy="366290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구부러진 연결선 18"/>
          <p:cNvCxnSpPr>
            <a:stCxn id="11" idx="3"/>
            <a:endCxn id="10" idx="1"/>
          </p:cNvCxnSpPr>
          <p:nvPr/>
        </p:nvCxnSpPr>
        <p:spPr>
          <a:xfrm flipV="1">
            <a:off x="3452068" y="3958591"/>
            <a:ext cx="615876" cy="1047569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>
            <a:stCxn id="11" idx="3"/>
            <a:endCxn id="12" idx="1"/>
          </p:cNvCxnSpPr>
          <p:nvPr/>
        </p:nvCxnSpPr>
        <p:spPr>
          <a:xfrm flipV="1">
            <a:off x="3452068" y="4923120"/>
            <a:ext cx="615876" cy="8304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구부러진 연결선 22"/>
          <p:cNvCxnSpPr>
            <a:stCxn id="11" idx="3"/>
            <a:endCxn id="13" idx="1"/>
          </p:cNvCxnSpPr>
          <p:nvPr/>
        </p:nvCxnSpPr>
        <p:spPr>
          <a:xfrm>
            <a:off x="3452068" y="5006160"/>
            <a:ext cx="615876" cy="889160"/>
          </a:xfrm>
          <a:prstGeom prst="curvedConnector3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93660" y="1471841"/>
            <a:ext cx="3977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anose="05000000000000000000" pitchFamily="2" charset="2"/>
              <a:buNone/>
            </a:pPr>
            <a:r>
              <a:rPr lang="en-US" altLang="ko-KR" sz="2000" dirty="0"/>
              <a:t>P2P file exchange </a:t>
            </a:r>
            <a:r>
              <a:rPr lang="en-US" altLang="ko-KR" sz="2000" dirty="0" smtClean="0"/>
              <a:t>systems (e.g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Napster)</a:t>
            </a:r>
            <a:endParaRPr lang="en-US" altLang="ko-KR" sz="2000" dirty="0"/>
          </a:p>
        </p:txBody>
      </p:sp>
      <p:sp>
        <p:nvSpPr>
          <p:cNvPr id="42" name="TextBox 41"/>
          <p:cNvSpPr txBox="1"/>
          <p:nvPr/>
        </p:nvSpPr>
        <p:spPr>
          <a:xfrm>
            <a:off x="3759792" y="2416198"/>
            <a:ext cx="4245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anose="05000000000000000000" pitchFamily="2" charset="2"/>
              <a:buNone/>
            </a:pPr>
            <a:r>
              <a:rPr lang="en-US" altLang="ko-KR" sz="2000" dirty="0"/>
              <a:t>P2P content publishing and storage </a:t>
            </a:r>
            <a:r>
              <a:rPr lang="en-US" altLang="ko-KR" sz="2000" dirty="0" smtClean="0"/>
              <a:t>systems (e.g</a:t>
            </a:r>
            <a:r>
              <a:rPr lang="en-US" altLang="ko-KR" sz="2000" dirty="0"/>
              <a:t>. </a:t>
            </a:r>
            <a:r>
              <a:rPr lang="en-US" altLang="ko-KR" sz="2000" dirty="0" err="1" smtClean="0"/>
              <a:t>Freenet</a:t>
            </a:r>
            <a:r>
              <a:rPr lang="en-US" altLang="ko-KR" sz="2000" dirty="0" smtClean="0"/>
              <a:t>)</a:t>
            </a:r>
            <a:endParaRPr lang="en-US" altLang="ko-KR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4318850" y="3604648"/>
            <a:ext cx="3412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anose="05000000000000000000" pitchFamily="2" charset="2"/>
              <a:buNone/>
            </a:pPr>
            <a:r>
              <a:rPr lang="en-US" altLang="ko-KR" sz="2000" dirty="0"/>
              <a:t>Routing and </a:t>
            </a:r>
            <a:r>
              <a:rPr lang="en-US" altLang="ko-KR" sz="2000" dirty="0" smtClean="0"/>
              <a:t>location (e.g</a:t>
            </a:r>
            <a:r>
              <a:rPr lang="en-US" altLang="ko-KR" sz="2000" dirty="0"/>
              <a:t>. </a:t>
            </a:r>
            <a:r>
              <a:rPr lang="en-US" altLang="ko-KR" sz="2000" dirty="0" smtClean="0"/>
              <a:t>Chord, CAN, Pastry)</a:t>
            </a:r>
            <a:endParaRPr lang="en-US" altLang="ko-KR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4045248" y="4572433"/>
            <a:ext cx="345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anose="05000000000000000000" pitchFamily="2" charset="2"/>
              <a:buNone/>
            </a:pPr>
            <a:r>
              <a:rPr lang="en-US" altLang="ko-KR" sz="2000" dirty="0" smtClean="0"/>
              <a:t>Anonymity </a:t>
            </a:r>
          </a:p>
          <a:p>
            <a:pPr lvl="1" algn="ctr">
              <a:buFont typeface="Wingdings" panose="05000000000000000000" pitchFamily="2" charset="2"/>
              <a:buNone/>
            </a:pPr>
            <a:r>
              <a:rPr lang="en-US" altLang="ko-KR" sz="2000" dirty="0" smtClean="0"/>
              <a:t>(e.g</a:t>
            </a:r>
            <a:r>
              <a:rPr lang="en-US" altLang="ko-KR" sz="2000" dirty="0"/>
              <a:t>. Onion </a:t>
            </a:r>
            <a:r>
              <a:rPr lang="en-US" altLang="ko-KR" sz="2000" dirty="0" smtClean="0"/>
              <a:t>Routing)</a:t>
            </a:r>
            <a:endParaRPr lang="en-US" altLang="ko-KR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63529" y="5555099"/>
            <a:ext cx="3945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Font typeface="Wingdings" panose="05000000000000000000" pitchFamily="2" charset="2"/>
              <a:buNone/>
            </a:pPr>
            <a:r>
              <a:rPr lang="en-US" altLang="ko-KR" sz="2000" dirty="0"/>
              <a:t>Reputation </a:t>
            </a:r>
            <a:r>
              <a:rPr lang="en-US" altLang="ko-KR" sz="2000" dirty="0" smtClean="0"/>
              <a:t>Management (e.g</a:t>
            </a:r>
            <a:r>
              <a:rPr lang="en-US" altLang="ko-KR" sz="2000" dirty="0"/>
              <a:t>. </a:t>
            </a:r>
            <a:r>
              <a:rPr lang="en-US" altLang="ko-KR" sz="2000" dirty="0" err="1" smtClean="0"/>
              <a:t>Eigentrust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31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Analysis Framework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5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1801" y="1826366"/>
            <a:ext cx="5500397" cy="408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69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Analysis Framework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6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46954"/>
            <a:ext cx="5500397" cy="408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555316" y="1552294"/>
            <a:ext cx="216024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Characteristics of P2P content distributed systems</a:t>
            </a:r>
            <a:endParaRPr lang="ko-KR" altLang="en-US" sz="1600" b="1" dirty="0"/>
          </a:p>
        </p:txBody>
      </p:sp>
      <p:sp>
        <p:nvSpPr>
          <p:cNvPr id="13" name="직사각형 12"/>
          <p:cNvSpPr/>
          <p:nvPr/>
        </p:nvSpPr>
        <p:spPr>
          <a:xfrm>
            <a:off x="457200" y="5086641"/>
            <a:ext cx="5500396" cy="502599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57200" y="1846955"/>
            <a:ext cx="5500396" cy="1149982"/>
          </a:xfrm>
          <a:prstGeom prst="rect">
            <a:avLst/>
          </a:pr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구부러진 연결선 15"/>
          <p:cNvCxnSpPr>
            <a:stCxn id="14" idx="3"/>
            <a:endCxn id="12" idx="1"/>
          </p:cNvCxnSpPr>
          <p:nvPr/>
        </p:nvCxnSpPr>
        <p:spPr>
          <a:xfrm flipV="1">
            <a:off x="5957596" y="1967793"/>
            <a:ext cx="597720" cy="454153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>
            <a:stCxn id="13" idx="3"/>
            <a:endCxn id="12" idx="1"/>
          </p:cNvCxnSpPr>
          <p:nvPr/>
        </p:nvCxnSpPr>
        <p:spPr>
          <a:xfrm flipV="1">
            <a:off x="5957596" y="1967793"/>
            <a:ext cx="597720" cy="3370148"/>
          </a:xfrm>
          <a:prstGeom prst="curved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54258" y="3212727"/>
            <a:ext cx="2162356" cy="338554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Design Decisions</a:t>
            </a:r>
            <a:endParaRPr lang="ko-KR" altLang="en-US" sz="1600" b="1" dirty="0"/>
          </a:p>
        </p:txBody>
      </p:sp>
      <p:cxnSp>
        <p:nvCxnSpPr>
          <p:cNvPr id="30" name="구부러진 연결선 29"/>
          <p:cNvCxnSpPr>
            <a:stCxn id="33" idx="3"/>
            <a:endCxn id="42" idx="1"/>
          </p:cNvCxnSpPr>
          <p:nvPr/>
        </p:nvCxnSpPr>
        <p:spPr>
          <a:xfrm>
            <a:off x="5957596" y="4068232"/>
            <a:ext cx="599918" cy="275691"/>
          </a:xfrm>
          <a:prstGeom prst="curvedConnector3">
            <a:avLst>
              <a:gd name="adj1" fmla="val 50000"/>
            </a:avLst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457200" y="3493241"/>
            <a:ext cx="5500396" cy="1149982"/>
          </a:xfrm>
          <a:prstGeom prst="rect">
            <a:avLst/>
          </a:prstGeom>
          <a:solidFill>
            <a:srgbClr val="00B0F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457199" y="3061502"/>
            <a:ext cx="5500396" cy="350934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직사각형 39"/>
          <p:cNvSpPr/>
          <p:nvPr/>
        </p:nvSpPr>
        <p:spPr>
          <a:xfrm>
            <a:off x="451622" y="4694088"/>
            <a:ext cx="5500396" cy="350934"/>
          </a:xfrm>
          <a:prstGeom prst="rect">
            <a:avLst/>
          </a:prstGeom>
          <a:solidFill>
            <a:srgbClr val="92D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6557514" y="4051535"/>
            <a:ext cx="2160240" cy="584775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/>
              <a:t>Independent Design features </a:t>
            </a:r>
            <a:endParaRPr lang="ko-KR" altLang="en-US" sz="1600" b="1" dirty="0"/>
          </a:p>
        </p:txBody>
      </p:sp>
      <p:cxnSp>
        <p:nvCxnSpPr>
          <p:cNvPr id="45" name="구부러진 연결선 44"/>
          <p:cNvCxnSpPr>
            <a:stCxn id="39" idx="3"/>
            <a:endCxn id="29" idx="1"/>
          </p:cNvCxnSpPr>
          <p:nvPr/>
        </p:nvCxnSpPr>
        <p:spPr>
          <a:xfrm>
            <a:off x="5957595" y="3236969"/>
            <a:ext cx="596663" cy="145035"/>
          </a:xfrm>
          <a:prstGeom prst="curvedConnector3">
            <a:avLst>
              <a:gd name="adj1" fmla="val 50000"/>
            </a:avLst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구부러진 연결선 47"/>
          <p:cNvCxnSpPr>
            <a:stCxn id="40" idx="3"/>
            <a:endCxn id="29" idx="1"/>
          </p:cNvCxnSpPr>
          <p:nvPr/>
        </p:nvCxnSpPr>
        <p:spPr>
          <a:xfrm flipV="1">
            <a:off x="5952018" y="3382004"/>
            <a:ext cx="602240" cy="1487551"/>
          </a:xfrm>
          <a:prstGeom prst="curvedConnector3">
            <a:avLst>
              <a:gd name="adj1" fmla="val 50000"/>
            </a:avLst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/>
          <p:cNvSpPr/>
          <p:nvPr/>
        </p:nvSpPr>
        <p:spPr>
          <a:xfrm>
            <a:off x="1979712" y="5173678"/>
            <a:ext cx="1224136" cy="41556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395536" y="3558439"/>
            <a:ext cx="1656082" cy="9506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41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>P2P Distributed Object Location and Routing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7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19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Overlay network – Network of peer computers and connections between them, formed on top of underlying physical computers</a:t>
            </a: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Distinguish Overlay network in terms of </a:t>
            </a:r>
            <a:r>
              <a:rPr lang="en-US" altLang="ko-KR" u="sng" dirty="0" smtClean="0"/>
              <a:t>centralization</a:t>
            </a:r>
            <a:r>
              <a:rPr lang="en-US" altLang="ko-KR" dirty="0" smtClean="0"/>
              <a:t> and </a:t>
            </a:r>
            <a:r>
              <a:rPr lang="en-US" altLang="ko-KR" u="sng" dirty="0" smtClean="0"/>
              <a:t>structure</a:t>
            </a:r>
            <a:endParaRPr lang="en-US" altLang="ko-KR" u="sng" dirty="0"/>
          </a:p>
        </p:txBody>
      </p:sp>
    </p:spTree>
    <p:extLst>
      <p:ext uri="{BB962C8B-B14F-4D97-AF65-F5344CB8AC3E}">
        <p14:creationId xmlns:p14="http://schemas.microsoft.com/office/powerpoint/2010/main" val="29860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Overlay Network Centralization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8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422568" y="3645022"/>
            <a:ext cx="2475304" cy="2376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334348" y="3645022"/>
            <a:ext cx="2475304" cy="2376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211496" y="3645022"/>
            <a:ext cx="2475304" cy="23762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모서리가 둥근 직사각형 3"/>
          <p:cNvSpPr/>
          <p:nvPr/>
        </p:nvSpPr>
        <p:spPr>
          <a:xfrm>
            <a:off x="1043608" y="1657940"/>
            <a:ext cx="7056784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/>
              <a:t>Various Degrees of Centralization</a:t>
            </a:r>
            <a:endParaRPr lang="ko-KR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2567" y="2998691"/>
            <a:ext cx="24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/>
              <a:t>Purely Decentralized </a:t>
            </a:r>
            <a:r>
              <a:rPr lang="en-US" altLang="ko-KR" b="1" dirty="0" smtClean="0"/>
              <a:t>Architectures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34349" y="2998693"/>
            <a:ext cx="2475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/>
              <a:t>Partially </a:t>
            </a:r>
            <a:r>
              <a:rPr lang="en-US" altLang="ko-KR" b="1" dirty="0" smtClean="0"/>
              <a:t>Centralized </a:t>
            </a:r>
            <a:r>
              <a:rPr lang="en-US" altLang="ko-KR" b="1" dirty="0"/>
              <a:t>Architectures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75339" y="2998691"/>
            <a:ext cx="2547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/>
              <a:t>Hybrid Decentralized Architectures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2567" y="3778751"/>
            <a:ext cx="2440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All nodes act as both servers and clients (</a:t>
            </a:r>
            <a:r>
              <a:rPr lang="en-US" altLang="ko-KR" dirty="0" err="1" smtClean="0"/>
              <a:t>servents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3" name="TextBox 12"/>
          <p:cNvSpPr txBox="1"/>
          <p:nvPr/>
        </p:nvSpPr>
        <p:spPr>
          <a:xfrm>
            <a:off x="3334347" y="3707382"/>
            <a:ext cx="2440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Some nodes has a more important role (</a:t>
            </a:r>
            <a:r>
              <a:rPr lang="en-US" altLang="ko-KR" dirty="0" err="1" smtClean="0"/>
              <a:t>supernodes</a:t>
            </a:r>
            <a:r>
              <a:rPr lang="en-US" altLang="ko-KR" dirty="0" smtClean="0"/>
              <a:t>)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Supernodes</a:t>
            </a:r>
            <a:r>
              <a:rPr lang="en-US" altLang="ko-KR" dirty="0" smtClean="0"/>
              <a:t> do not </a:t>
            </a:r>
            <a:r>
              <a:rPr lang="en-US" altLang="ko-KR" dirty="0" err="1" smtClean="0"/>
              <a:t>constitue</a:t>
            </a:r>
            <a:r>
              <a:rPr lang="en-US" altLang="ko-KR" dirty="0" smtClean="0"/>
              <a:t> single points of failure</a:t>
            </a:r>
            <a:endParaRPr lang="en-US" altLang="ko-KR" dirty="0"/>
          </a:p>
        </p:txBody>
      </p:sp>
      <p:sp>
        <p:nvSpPr>
          <p:cNvPr id="15" name="TextBox 14"/>
          <p:cNvSpPr txBox="1"/>
          <p:nvPr/>
        </p:nvSpPr>
        <p:spPr>
          <a:xfrm>
            <a:off x="6228812" y="3678992"/>
            <a:ext cx="2440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Central server facilitate end-to-end interaction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Single point of failure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Unscalable</a:t>
            </a:r>
            <a:endParaRPr lang="en-US" altLang="ko-KR" dirty="0"/>
          </a:p>
        </p:txBody>
      </p:sp>
      <p:cxnSp>
        <p:nvCxnSpPr>
          <p:cNvPr id="16" name="구부러진 연결선 15"/>
          <p:cNvCxnSpPr>
            <a:stCxn id="4" idx="2"/>
            <a:endCxn id="5" idx="0"/>
          </p:cNvCxnSpPr>
          <p:nvPr/>
        </p:nvCxnSpPr>
        <p:spPr>
          <a:xfrm rot="5400000">
            <a:off x="2894277" y="1320967"/>
            <a:ext cx="426351" cy="2929097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>
            <a:stCxn id="4" idx="2"/>
            <a:endCxn id="11" idx="0"/>
          </p:cNvCxnSpPr>
          <p:nvPr/>
        </p:nvCxnSpPr>
        <p:spPr>
          <a:xfrm rot="16200000" flipH="1">
            <a:off x="5797399" y="1346941"/>
            <a:ext cx="426351" cy="287714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>
            <a:stCxn id="4" idx="2"/>
            <a:endCxn id="10" idx="0"/>
          </p:cNvCxnSpPr>
          <p:nvPr/>
        </p:nvCxnSpPr>
        <p:spPr>
          <a:xfrm rot="16200000" flipH="1">
            <a:off x="4358824" y="2785515"/>
            <a:ext cx="426353" cy="1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2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6012160" y="3425043"/>
            <a:ext cx="2876364" cy="26007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Network Structure</a:t>
            </a:r>
            <a:endParaRPr lang="ko-KR" altLang="en-US" sz="3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F844-71FE-4A47-9E74-B9D1F6BA449C}" type="slidenum">
              <a:rPr lang="ko-KR" altLang="en-US" smtClean="0"/>
              <a:pPr/>
              <a:t>9</a:t>
            </a:fld>
            <a:r>
              <a:rPr lang="en-US" altLang="ko-KR" dirty="0" smtClean="0"/>
              <a:t>/50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63705" y="3420499"/>
            <a:ext cx="2876364" cy="26007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908216" y="3933056"/>
            <a:ext cx="3319967" cy="15321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1043608" y="1657940"/>
            <a:ext cx="7056784" cy="9144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/>
              <a:t>Network is created</a:t>
            </a:r>
          </a:p>
          <a:p>
            <a:pPr algn="ctr"/>
            <a:r>
              <a:rPr lang="en-US" altLang="ko-KR" sz="2400" b="1" dirty="0" smtClean="0"/>
              <a:t>Deterministically or non-deterministically</a:t>
            </a:r>
            <a:endParaRPr lang="ko-KR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59668"/>
            <a:ext cx="2440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Unstructured</a:t>
            </a:r>
            <a:endParaRPr lang="en-US" altLang="ko-KR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34349" y="3573016"/>
            <a:ext cx="2475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Loosely Structured</a:t>
            </a:r>
            <a:endParaRPr lang="en-US" altLang="ko-KR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3059668"/>
            <a:ext cx="2547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Structured</a:t>
            </a:r>
            <a:endParaRPr lang="en-US" altLang="ko-K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3646764"/>
            <a:ext cx="28371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Placement of content is completely unrelated to overlay topology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Appropriate for highly-transient node populations</a:t>
            </a:r>
            <a:endParaRPr lang="en-US" altLang="ko-KR" dirty="0"/>
          </a:p>
        </p:txBody>
      </p:sp>
      <p:sp>
        <p:nvSpPr>
          <p:cNvPr id="13" name="TextBox 12"/>
          <p:cNvSpPr txBox="1"/>
          <p:nvPr/>
        </p:nvSpPr>
        <p:spPr>
          <a:xfrm>
            <a:off x="3020157" y="4168613"/>
            <a:ext cx="32625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Location of content is not specified, but is affected by routing hints</a:t>
            </a:r>
            <a:endParaRPr lang="en-US" altLang="ko-KR" dirty="0"/>
          </a:p>
        </p:txBody>
      </p:sp>
      <p:sp>
        <p:nvSpPr>
          <p:cNvPr id="15" name="TextBox 14"/>
          <p:cNvSpPr txBox="1"/>
          <p:nvPr/>
        </p:nvSpPr>
        <p:spPr>
          <a:xfrm>
            <a:off x="6204699" y="3566731"/>
            <a:ext cx="2863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Content is placed at specified locations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Exact-match queries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ko-KR" dirty="0" smtClean="0"/>
              <a:t>Hard to maintain with very transient node population</a:t>
            </a:r>
            <a:endParaRPr lang="en-US" altLang="ko-KR" dirty="0"/>
          </a:p>
        </p:txBody>
      </p:sp>
      <p:cxnSp>
        <p:nvCxnSpPr>
          <p:cNvPr id="16" name="구부러진 연결선 15"/>
          <p:cNvCxnSpPr>
            <a:stCxn id="4" idx="2"/>
            <a:endCxn id="5" idx="0"/>
          </p:cNvCxnSpPr>
          <p:nvPr/>
        </p:nvCxnSpPr>
        <p:spPr>
          <a:xfrm rot="5400000">
            <a:off x="2886276" y="1373944"/>
            <a:ext cx="487328" cy="2884120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>
            <a:stCxn id="4" idx="2"/>
            <a:endCxn id="11" idx="0"/>
          </p:cNvCxnSpPr>
          <p:nvPr/>
        </p:nvCxnSpPr>
        <p:spPr>
          <a:xfrm rot="16200000" flipH="1">
            <a:off x="5793332" y="1351007"/>
            <a:ext cx="487328" cy="2929993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>
            <a:stCxn id="4" idx="2"/>
            <a:endCxn id="10" idx="0"/>
          </p:cNvCxnSpPr>
          <p:nvPr/>
        </p:nvCxnSpPr>
        <p:spPr>
          <a:xfrm rot="16200000" flipH="1">
            <a:off x="4071662" y="3072677"/>
            <a:ext cx="1000676" cy="1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40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</TotalTime>
  <Words>1243</Words>
  <Application>Microsoft Office PowerPoint</Application>
  <PresentationFormat>화면 슬라이드 쇼(4:3)</PresentationFormat>
  <Paragraphs>304</Paragraphs>
  <Slides>25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1" baseType="lpstr">
      <vt:lpstr>맑은 고딕</vt:lpstr>
      <vt:lpstr>Arial</vt:lpstr>
      <vt:lpstr>Calibri</vt:lpstr>
      <vt:lpstr>Verdana</vt:lpstr>
      <vt:lpstr>Wingdings</vt:lpstr>
      <vt:lpstr>Office 테마</vt:lpstr>
      <vt:lpstr>A Survey of Peer-to-Peer Content Distribution Technologies</vt:lpstr>
      <vt:lpstr>Defining Peer-to-Peer Computing</vt:lpstr>
      <vt:lpstr>Classification of P2P Applications</vt:lpstr>
      <vt:lpstr>P2P Content Distribution</vt:lpstr>
      <vt:lpstr>Analysis Framework</vt:lpstr>
      <vt:lpstr>Analysis Framework</vt:lpstr>
      <vt:lpstr>P2P Distributed Object Location and Routing</vt:lpstr>
      <vt:lpstr>Overlay Network Centralization</vt:lpstr>
      <vt:lpstr>Network Structure</vt:lpstr>
      <vt:lpstr>Classification of P2P Content Distribution</vt:lpstr>
      <vt:lpstr>Unstructured Architectures</vt:lpstr>
      <vt:lpstr>Unstructured Architectures</vt:lpstr>
      <vt:lpstr>Unstructured Architectures</vt:lpstr>
      <vt:lpstr>Unstructured Architectures</vt:lpstr>
      <vt:lpstr>Classification of P2P Content Distribution</vt:lpstr>
      <vt:lpstr>Structured Architectures - Freenet</vt:lpstr>
      <vt:lpstr>Structured Architectures - Freenet</vt:lpstr>
      <vt:lpstr>Structured Architectures - Freenet</vt:lpstr>
      <vt:lpstr>Structured Architectures - Freenet</vt:lpstr>
      <vt:lpstr>Structured Architectures - Chord</vt:lpstr>
      <vt:lpstr>Structured Architectures - Chord</vt:lpstr>
      <vt:lpstr>Structured Architectures - CAN</vt:lpstr>
      <vt:lpstr>Structured Architectures - Tapestry</vt:lpstr>
      <vt:lpstr>Structured Architectures - Tapestry</vt:lpstr>
      <vt:lpstr>Structured Architectures - Tapestry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Peer-to-Peer Content Distribution Technologies</dc:title>
  <dc:creator>escho</dc:creator>
  <cp:lastModifiedBy>sy</cp:lastModifiedBy>
  <cp:revision>532</cp:revision>
  <cp:lastPrinted>2011-11-15T06:56:06Z</cp:lastPrinted>
  <dcterms:created xsi:type="dcterms:W3CDTF">2010-11-02T10:38:31Z</dcterms:created>
  <dcterms:modified xsi:type="dcterms:W3CDTF">2015-11-10T05:38:04Z</dcterms:modified>
</cp:coreProperties>
</file>